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2"/>
  </p:notesMasterIdLst>
  <p:handoutMasterIdLst>
    <p:handoutMasterId r:id="rId23"/>
  </p:handoutMasterIdLst>
  <p:sldIdLst>
    <p:sldId id="314" r:id="rId4"/>
    <p:sldId id="329" r:id="rId5"/>
    <p:sldId id="315" r:id="rId6"/>
    <p:sldId id="326" r:id="rId7"/>
    <p:sldId id="331" r:id="rId8"/>
    <p:sldId id="332" r:id="rId9"/>
    <p:sldId id="333" r:id="rId10"/>
    <p:sldId id="334" r:id="rId11"/>
    <p:sldId id="335" r:id="rId12"/>
    <p:sldId id="319" r:id="rId13"/>
    <p:sldId id="325" r:id="rId14"/>
    <p:sldId id="316" r:id="rId15"/>
    <p:sldId id="320" r:id="rId16"/>
    <p:sldId id="321" r:id="rId17"/>
    <p:sldId id="336" r:id="rId18"/>
    <p:sldId id="337" r:id="rId19"/>
    <p:sldId id="338" r:id="rId20"/>
    <p:sldId id="339" r:id="rId21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44" autoAdjust="0"/>
    <p:restoredTop sz="96395" autoAdjust="0"/>
  </p:normalViewPr>
  <p:slideViewPr>
    <p:cSldViewPr showGuides="1">
      <p:cViewPr varScale="1">
        <p:scale>
          <a:sx n="108" d="100"/>
          <a:sy n="108" d="100"/>
        </p:scale>
        <p:origin x="1075" y="82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9559015780158E-2"/>
          <c:y val="0.17885172767774218"/>
          <c:w val="0.42180975607050608"/>
          <c:h val="0.7074631129376806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3"/>
      </c:doughnut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54508789108450861"/>
          <c:y val="0.12103661564747818"/>
          <c:w val="0.17997907095283344"/>
          <c:h val="0.774732883685912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0.01932</cdr:x>
      <cdr:y>0</cdr:y>
    </cdr:from>
    <cdr:to>
      <cdr:x>0.5733</cdr:x>
      <cdr:y>0.93993</cdr:y>
    </cdr:to>
    <cdr:pic>
      <cdr:nvPicPr>
        <cdr:cNvPr id="2" name="Объект 4" descr="P4300054">
          <a:extLst xmlns:a="http://schemas.openxmlformats.org/drawingml/2006/main">
            <a:ext uri="{FF2B5EF4-FFF2-40B4-BE49-F238E27FC236}">
              <a16:creationId xmlns:a16="http://schemas.microsoft.com/office/drawing/2014/main" id="{C42E1915-26A3-4E00-903E-0A535AAF4DFE}"/>
            </a:ext>
          </a:extLst>
        </cdr:cNvPr>
        <cdr:cNvPicPr>
          <a:picLocks xmlns:a="http://schemas.openxmlformats.org/drawingml/2006/main" noGrp="1"/>
        </cdr:cNvPicPr>
      </cdr:nvPicPr>
      <cdr:blipFill>
        <a:blip xmlns:a="http://schemas.openxmlformats.org/drawingml/2006/main" xmlns:r="http://schemas.openxmlformats.org/officeDocument/2006/relationships" r:embed="rId1" cstate="print">
          <a:lum bright="20000" contrast="40000"/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6277" t="8884" r="21776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08012" y="-1367585"/>
          <a:ext cx="3096344" cy="31323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"/>
            <a:ext cx="1352550" cy="51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latin typeface="Batang" pitchFamily="18" charset="-127"/>
                <a:ea typeface="Batang" pitchFamily="18" charset="-127"/>
              </a:rPr>
              <a:t>Исследовательская деятельность музея «Женщины – Матери», как ключевой ресурс развития воспитательного пространства гимназии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32040" y="3219823"/>
            <a:ext cx="3892522" cy="1584175"/>
          </a:xfrm>
        </p:spPr>
        <p:txBody>
          <a:bodyPr>
            <a:noAutofit/>
          </a:bodyPr>
          <a:lstStyle/>
          <a:p>
            <a:pPr algn="r"/>
            <a:r>
              <a:rPr lang="ru-RU" sz="1400" b="1" i="1" dirty="0" err="1"/>
              <a:t>Личик</a:t>
            </a:r>
            <a:r>
              <a:rPr lang="ru-RU" sz="1400" b="1" i="1" dirty="0"/>
              <a:t> Александр Анатольевич</a:t>
            </a:r>
            <a:r>
              <a:rPr lang="ru-RU" sz="1400" i="1" dirty="0"/>
              <a:t>, директор ГУО «Гимназия № 2» </a:t>
            </a:r>
            <a:br>
              <a:rPr lang="ru-RU" sz="1400" i="1" dirty="0"/>
            </a:br>
            <a:r>
              <a:rPr lang="ru-RU" sz="1400" i="1" dirty="0"/>
              <a:t>г. Волковыск, Республика Беларусь, </a:t>
            </a:r>
          </a:p>
          <a:p>
            <a:pPr algn="r"/>
            <a:r>
              <a:rPr lang="ru-RU" sz="1400" b="1" i="1" dirty="0" err="1"/>
              <a:t>Апанович</a:t>
            </a:r>
            <a:r>
              <a:rPr lang="ru-RU" sz="1400" b="1" i="1" dirty="0"/>
              <a:t> Марина Геннадьевна,</a:t>
            </a:r>
            <a:r>
              <a:rPr lang="ru-RU" sz="1400" i="1" dirty="0"/>
              <a:t> руководитель музея, учитель истории </a:t>
            </a:r>
            <a:br>
              <a:rPr lang="ru-RU" sz="1400" i="1" dirty="0"/>
            </a:br>
            <a:r>
              <a:rPr lang="ru-RU" sz="1400" i="1" dirty="0"/>
              <a:t>ГУО «Гимназия №2» г. Волковыск</a:t>
            </a:r>
            <a:endParaRPr lang="ru-RU" sz="1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r="933"/>
          <a:stretch>
            <a:fillRect/>
          </a:stretch>
        </p:blipFill>
        <p:spPr bwMode="auto">
          <a:xfrm>
            <a:off x="1345072" y="0"/>
            <a:ext cx="321926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095586"/>
            <a:ext cx="3888431" cy="828092"/>
          </a:xfrm>
        </p:spPr>
        <p:txBody>
          <a:bodyPr>
            <a:normAutofit/>
          </a:bodyPr>
          <a:lstStyle/>
          <a:p>
            <a:r>
              <a:rPr lang="ru-RU" dirty="0"/>
              <a:t>Заголовок раздела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D3825128-5E9F-44E7-8C7B-F108F536EBDC}"/>
              </a:ext>
            </a:extLst>
          </p:cNvPr>
          <p:cNvSpPr>
            <a:spLocks noGrp="1"/>
          </p:cNvSpPr>
          <p:nvPr>
            <p:ph type="pic" idx="17"/>
          </p:nvPr>
        </p:nvSpPr>
        <p:spPr/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408C449-E7E1-41DE-BEB6-8149501EBBB4}"/>
              </a:ext>
            </a:extLst>
          </p:cNvPr>
          <p:cNvSpPr>
            <a:spLocks noGrp="1"/>
          </p:cNvSpPr>
          <p:nvPr>
            <p:ph type="pic" idx="18"/>
          </p:nvPr>
        </p:nvSpPr>
        <p:spPr/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60B13ED-D9D6-4250-BED6-B7B7275EE2B4}"/>
              </a:ext>
            </a:extLst>
          </p:cNvPr>
          <p:cNvSpPr>
            <a:spLocks noGrp="1"/>
          </p:cNvSpPr>
          <p:nvPr>
            <p:ph type="pic" idx="19"/>
          </p:nvPr>
        </p:nvSpPr>
        <p:spPr/>
      </p:sp>
      <p:pic>
        <p:nvPicPr>
          <p:cNvPr id="12290" name="Picture 2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r="6836"/>
          <a:stretch>
            <a:fillRect/>
          </a:stretch>
        </p:blipFill>
        <p:spPr bwMode="auto">
          <a:xfrm>
            <a:off x="5062736" y="1071593"/>
            <a:ext cx="388843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447515"/>
            <a:ext cx="324326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0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>
                <a:solidFill>
                  <a:prstClr val="white"/>
                </a:solidFill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Торжественное открытие музея состоялось 30 апреля 2010 года, на  мероприятие были приглашены ветераны Великой Отечественной и члены их семей, ветераны – участники событий в Афганистане, другие уважаемые гости.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" r="37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4"/>
          <p:cNvPicPr>
            <a:picLocks noGrp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555" y="2679700"/>
            <a:ext cx="2688166" cy="2016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2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Batang" pitchFamily="18" charset="-127"/>
                <a:ea typeface="Batang" pitchFamily="18" charset="-127"/>
              </a:rPr>
              <a:t>Открытие музея прошло в атмосфере доброты, тепла и оптимистичных планов.</a:t>
            </a:r>
            <a:br>
              <a:rPr lang="ru-RU" dirty="0">
                <a:latin typeface="Batang" pitchFamily="18" charset="-127"/>
                <a:ea typeface="Batang" pitchFamily="18" charset="-127"/>
              </a:rPr>
            </a:br>
            <a:endParaRPr lang="ru-RU" dirty="0">
              <a:latin typeface="Batang" pitchFamily="18" charset="-127"/>
              <a:ea typeface="Batang" pitchFamily="18" charset="-127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73486007"/>
              </p:ext>
            </p:extLst>
          </p:nvPr>
        </p:nvGraphicFramePr>
        <p:xfrm>
          <a:off x="1727684" y="1367585"/>
          <a:ext cx="5589361" cy="333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030C0E24-37B7-4908-AC8B-173F6E34423B}"/>
              </a:ext>
            </a:extLst>
          </p:cNvPr>
          <p:cNvSpPr txBox="1">
            <a:spLocks/>
          </p:cNvSpPr>
          <p:nvPr/>
        </p:nvSpPr>
        <p:spPr>
          <a:xfrm>
            <a:off x="6192179" y="1354999"/>
            <a:ext cx="2610849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err="1"/>
              <a:t>Подзагол</a:t>
            </a:r>
            <a:endParaRPr lang="ru-RU" sz="1400" dirty="0"/>
          </a:p>
          <a:p>
            <a:r>
              <a:rPr lang="ru-RU" sz="900" dirty="0"/>
              <a:t>Текст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71" y="1354998"/>
            <a:ext cx="343852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15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Sitka Display" panose="02000505000000020004" pitchFamily="2" charset="0"/>
              </a:rPr>
              <a:t>Направления работы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60" b="60"/>
          <a:stretch>
            <a:fillRect/>
          </a:stretch>
        </p:blipFill>
        <p:spPr>
          <a:xfrm>
            <a:off x="4695651" y="195486"/>
            <a:ext cx="3780420" cy="378227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5"/>
          </p:nvPr>
        </p:nvSpPr>
        <p:spPr>
          <a:xfrm>
            <a:off x="1691680" y="1275606"/>
            <a:ext cx="2736303" cy="2016224"/>
          </a:xfrm>
        </p:spPr>
        <p:txBody>
          <a:bodyPr>
            <a:noAutofit/>
          </a:bodyPr>
          <a:lstStyle/>
          <a:p>
            <a:r>
              <a:rPr lang="ru-RU" dirty="0"/>
              <a:t>1.  </a:t>
            </a:r>
            <a:r>
              <a:rPr lang="ru-RU" dirty="0">
                <a:latin typeface="Book Antiqua" panose="02040602050305030304" pitchFamily="18" charset="0"/>
                <a:ea typeface="Batang" pitchFamily="18" charset="-127"/>
              </a:rPr>
              <a:t>Рекламно-информационное.</a:t>
            </a:r>
          </a:p>
          <a:p>
            <a:r>
              <a:rPr lang="ru-RU" dirty="0">
                <a:latin typeface="Book Antiqua" panose="02040602050305030304" pitchFamily="18" charset="0"/>
                <a:ea typeface="Batang" pitchFamily="18" charset="-127"/>
              </a:rPr>
              <a:t>2. Документоведение.</a:t>
            </a:r>
          </a:p>
          <a:p>
            <a:r>
              <a:rPr lang="ru-RU" dirty="0">
                <a:latin typeface="Book Antiqua" panose="02040602050305030304" pitchFamily="18" charset="0"/>
                <a:ea typeface="Batang" pitchFamily="18" charset="-127"/>
              </a:rPr>
              <a:t>3. Экскурсионное. </a:t>
            </a:r>
          </a:p>
          <a:p>
            <a:r>
              <a:rPr lang="ru-RU" dirty="0">
                <a:latin typeface="Book Antiqua" panose="02040602050305030304" pitchFamily="18" charset="0"/>
                <a:ea typeface="Batang" pitchFamily="18" charset="-127"/>
              </a:rPr>
              <a:t>4. Воспитательные мероприятия.</a:t>
            </a:r>
          </a:p>
          <a:p>
            <a:r>
              <a:rPr lang="ru-RU" dirty="0">
                <a:latin typeface="Book Antiqua" panose="02040602050305030304" pitchFamily="18" charset="0"/>
                <a:ea typeface="Batang" pitchFamily="18" charset="-127"/>
              </a:rPr>
              <a:t>5. Экспозиционно-выставочное. </a:t>
            </a:r>
          </a:p>
          <a:p>
            <a:r>
              <a:rPr lang="ru-RU" dirty="0">
                <a:latin typeface="Book Antiqua" panose="02040602050305030304" pitchFamily="18" charset="0"/>
                <a:ea typeface="Batang" pitchFamily="18" charset="-127"/>
              </a:rPr>
              <a:t>6. Поисково-исследовательское.</a:t>
            </a:r>
          </a:p>
          <a:p>
            <a:r>
              <a:rPr lang="ru-RU" dirty="0">
                <a:latin typeface="Book Antiqua" panose="02040602050305030304" pitchFamily="18" charset="0"/>
                <a:ea typeface="Batang" pitchFamily="18" charset="-127"/>
              </a:rPr>
              <a:t>7. Научно-фондовое.</a:t>
            </a:r>
          </a:p>
          <a:p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idx="17"/>
          </p:nvPr>
        </p:nvSpPr>
        <p:spPr/>
      </p:sp>
      <p:pic>
        <p:nvPicPr>
          <p:cNvPr id="10" name="Рисунок 9"/>
          <p:cNvPicPr>
            <a:picLocks noGrp="1" noChangeAspect="1"/>
          </p:cNvPicPr>
          <p:nvPr>
            <p:ph type="pic" idx="18"/>
          </p:nvPr>
        </p:nvPicPr>
        <p:blipFill>
          <a:blip r:embed="rId3"/>
          <a:srcRect/>
          <a:stretch>
            <a:fillRect/>
          </a:stretch>
        </p:blipFill>
        <p:spPr>
          <a:xfrm>
            <a:off x="5357179" y="2031690"/>
            <a:ext cx="3780420" cy="3782276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sz="half" idx="4294967295"/>
          </p:nvPr>
        </p:nvSpPr>
        <p:spPr>
          <a:xfrm>
            <a:off x="5629275" y="3435350"/>
            <a:ext cx="3514725" cy="1296988"/>
          </a:xfrm>
        </p:spPr>
        <p:txBody>
          <a:bodyPr>
            <a:normAutofit/>
          </a:bodyPr>
          <a:lstStyle/>
          <a:p>
            <a:r>
              <a:rPr lang="ru-RU" sz="900" dirty="0"/>
              <a:t>Текст</a:t>
            </a: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19"/>
          </p:nvPr>
        </p:nvPicPr>
        <p:blipFill rotWithShape="1">
          <a:blip r:embed="rId4"/>
          <a:srcRect l="12500" t="19002" r="12500"/>
          <a:stretch/>
        </p:blipFill>
        <p:spPr>
          <a:xfrm>
            <a:off x="3846472" y="3363839"/>
            <a:ext cx="2572431" cy="164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>
                <a:latin typeface="Sitka Display" panose="02000505000000020004" pitchFamily="2" charset="0"/>
              </a:rPr>
              <a:t>Поисково – исследовательская деятельность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 - исследовательская работа с учащимися является важным аспектом деятельности музея гимназии. Итоги исследовательской деятельности учащихся воплощаются в ежегодном участии в научно-практических конференциях «Шаги в науку», «Край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Гарадзенск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«Хрустальная Альфа» и «Новые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филоматы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создании виртуальных экскурсий, и пополнении, материалов, для действующих сценариев экскурсий.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момента открытия, на постоянное хранение музеем получено – 1054, экспоната. Проводится регулярная работа по сохранению и обновлению фондов.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Всего за прошедшее десятилетие было проведено 583 экскурсии, как обзорные, так и тематические.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Гостями музея побывали более 10-ти тысяч человек. 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4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idx="14"/>
          </p:nvPr>
        </p:nvSpPr>
        <p:spPr/>
      </p:sp>
      <p:pic>
        <p:nvPicPr>
          <p:cNvPr id="11" name="Объект 10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1619672" y="1203598"/>
            <a:ext cx="2168525" cy="1679015"/>
          </a:xfrm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l="6900" r="6900"/>
          <a:stretch>
            <a:fillRect/>
          </a:stretch>
        </p:blipFill>
        <p:spPr>
          <a:xfrm>
            <a:off x="5040052" y="303498"/>
            <a:ext cx="3133402" cy="2730645"/>
          </a:xfrm>
          <a:prstGeom prst="rect">
            <a:avLst/>
          </a:prstGeom>
        </p:spPr>
      </p:pic>
      <p:pic>
        <p:nvPicPr>
          <p:cNvPr id="14" name="Рисунок 13"/>
          <p:cNvPicPr>
            <a:picLocks noGrp="1" noChangeAspect="1"/>
          </p:cNvPicPr>
          <p:nvPr>
            <p:ph type="pic" idx="18"/>
          </p:nvPr>
        </p:nvPicPr>
        <p:blipFill>
          <a:blip r:embed="rId4"/>
          <a:srcRect t="81" b="81"/>
          <a:stretch>
            <a:fillRect/>
          </a:stretch>
        </p:blipFill>
        <p:spPr>
          <a:xfrm>
            <a:off x="6777352" y="2967794"/>
            <a:ext cx="2322817" cy="2228586"/>
          </a:xfrm>
          <a:prstGeom prst="rect">
            <a:avLst/>
          </a:prstGeom>
        </p:spPr>
      </p:pic>
      <p:pic>
        <p:nvPicPr>
          <p:cNvPr id="13" name="Рисунок 12"/>
          <p:cNvPicPr>
            <a:picLocks noGrp="1" noChangeAspect="1"/>
          </p:cNvPicPr>
          <p:nvPr>
            <p:ph type="pic" idx="19"/>
          </p:nvPr>
        </p:nvPicPr>
        <p:blipFill>
          <a:blip r:embed="rId5"/>
          <a:srcRect l="2414" r="2414"/>
          <a:stretch>
            <a:fillRect/>
          </a:stretch>
        </p:blipFill>
        <p:spPr>
          <a:xfrm>
            <a:off x="3671961" y="2617963"/>
            <a:ext cx="2287114" cy="208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>
                <a:latin typeface="Sitka Display" panose="02000505000000020004" pitchFamily="2" charset="0"/>
              </a:rPr>
              <a:t>Мы рады гостям из ближнего и дальнего зарубежья, мы рады Всем!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49" y="1311610"/>
            <a:ext cx="3785944" cy="36396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48" y="1267273"/>
            <a:ext cx="2737341" cy="3683964"/>
          </a:xfrm>
          <a:prstGeom prst="rect">
            <a:avLst/>
          </a:prstGeom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5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Sitka Display" panose="02000505000000020004" pitchFamily="2" charset="0"/>
              </a:rPr>
              <a:t>О значимости музея свидетельствуют записи в книге отзывов:</a:t>
            </a:r>
            <a:br>
              <a:rPr lang="ru-RU" i="1" dirty="0">
                <a:latin typeface="Sitka Display" panose="02000505000000020004" pitchFamily="2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idx="14"/>
          </p:nvPr>
        </p:nvSpPr>
        <p:spPr/>
      </p:sp>
      <p:sp>
        <p:nvSpPr>
          <p:cNvPr id="3" name="Подзаголовок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br>
              <a:rPr lang="ru-RU" i="1" dirty="0">
                <a:latin typeface="Sitka Display" panose="02000505000000020004" pitchFamily="2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740" y="-1970"/>
            <a:ext cx="3218967" cy="5145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24" y="3095066"/>
            <a:ext cx="3200677" cy="2048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929" y="3125549"/>
            <a:ext cx="24812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1681" y="231491"/>
            <a:ext cx="2772308" cy="972107"/>
          </a:xfrm>
        </p:spPr>
        <p:txBody>
          <a:bodyPr/>
          <a:lstStyle/>
          <a:p>
            <a:r>
              <a:rPr lang="ru-RU" i="1" dirty="0">
                <a:latin typeface="Sitka Display" panose="02000505000000020004" pitchFamily="2" charset="0"/>
              </a:rPr>
              <a:t>Наши проекты: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15335" r="153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half" idx="15"/>
          </p:nvPr>
        </p:nvSpPr>
        <p:spPr>
          <a:xfrm>
            <a:off x="1691680" y="879562"/>
            <a:ext cx="2700299" cy="4032448"/>
          </a:xfrm>
        </p:spPr>
        <p:txBody>
          <a:bodyPr>
            <a:normAutofit fontScale="40000" lnSpcReduction="20000"/>
          </a:bodyPr>
          <a:lstStyle/>
          <a:p>
            <a:pPr marL="228600" indent="-228600">
              <a:buAutoNum type="arabicPeriod"/>
            </a:pPr>
            <a:r>
              <a:rPr lang="ru-RU" sz="2600">
                <a:latin typeface="Sitka Display" panose="02000505000000020004" pitchFamily="2" charset="0"/>
              </a:rPr>
              <a:t>Истоки </a:t>
            </a:r>
            <a:r>
              <a:rPr lang="ru-RU" sz="2600" dirty="0">
                <a:latin typeface="Sitka Display" panose="02000505000000020004" pitchFamily="2" charset="0"/>
              </a:rPr>
              <a:t>памяти </a:t>
            </a:r>
            <a:r>
              <a:rPr lang="ru-RU" sz="2600">
                <a:latin typeface="Sitka Display" panose="02000505000000020004" pitchFamily="2" charset="0"/>
              </a:rPr>
              <a:t>семьи Бурак.</a:t>
            </a:r>
            <a:endParaRPr lang="ru-RU" sz="2600" dirty="0">
              <a:latin typeface="Sitka Display" panose="02000505000000020004" pitchFamily="2" charset="0"/>
            </a:endParaRPr>
          </a:p>
          <a:p>
            <a:pPr marL="228600" indent="-228600">
              <a:buAutoNum type="arabicPeriod"/>
            </a:pPr>
            <a:r>
              <a:rPr lang="ru-RU" sz="2600" dirty="0">
                <a:latin typeface="Sitka Display" panose="02000505000000020004" pitchFamily="2" charset="0"/>
              </a:rPr>
              <a:t>Ратный и трудовой подвиг </a:t>
            </a:r>
            <a:r>
              <a:rPr lang="ru-RU" sz="2600" dirty="0" err="1">
                <a:latin typeface="Sitka Display" panose="02000505000000020004" pitchFamily="2" charset="0"/>
              </a:rPr>
              <a:t>волковычанки</a:t>
            </a:r>
            <a:r>
              <a:rPr lang="ru-RU" sz="2600" dirty="0">
                <a:latin typeface="Sitka Display" panose="02000505000000020004" pitchFamily="2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ru-RU" sz="2600" dirty="0">
                <a:latin typeface="Sitka Display" panose="02000505000000020004" pitchFamily="2" charset="0"/>
              </a:rPr>
              <a:t>Гибель </a:t>
            </a:r>
            <a:r>
              <a:rPr lang="ru-RU" sz="2600" dirty="0" err="1">
                <a:latin typeface="Sitka Display" panose="02000505000000020004" pitchFamily="2" charset="0"/>
              </a:rPr>
              <a:t>Шауличей</a:t>
            </a:r>
            <a:r>
              <a:rPr lang="ru-RU" sz="2600" dirty="0">
                <a:latin typeface="Sitka Display" panose="02000505000000020004" pitchFamily="2" charset="0"/>
              </a:rPr>
              <a:t> виновных обозначить!</a:t>
            </a:r>
          </a:p>
          <a:p>
            <a:pPr marL="228600" indent="-228600">
              <a:buAutoNum type="arabicPeriod"/>
            </a:pPr>
            <a:r>
              <a:rPr lang="ru-RU" sz="2600" dirty="0">
                <a:latin typeface="Sitka Display" panose="02000505000000020004" pitchFamily="2" charset="0"/>
              </a:rPr>
              <a:t>Плакат вчера и сегодня.</a:t>
            </a:r>
          </a:p>
          <a:p>
            <a:pPr marL="228600" indent="-228600">
              <a:buAutoNum type="arabicPeriod"/>
            </a:pPr>
            <a:r>
              <a:rPr lang="ru-RU" sz="2600" dirty="0">
                <a:latin typeface="Sitka Display" panose="02000505000000020004" pitchFamily="2" charset="0"/>
              </a:rPr>
              <a:t>Эволюция народного женского костюма на белорусских землях.</a:t>
            </a:r>
          </a:p>
          <a:p>
            <a:pPr marL="228600" indent="-228600">
              <a:buAutoNum type="arabicPeriod"/>
            </a:pPr>
            <a:r>
              <a:rPr lang="ru-RU" sz="2600" dirty="0">
                <a:latin typeface="Sitka Display" panose="02000505000000020004" pitchFamily="2" charset="0"/>
              </a:rPr>
              <a:t>Знаки судьбы</a:t>
            </a:r>
          </a:p>
          <a:p>
            <a:pPr marL="228600" indent="-228600">
              <a:buAutoNum type="arabicPeriod"/>
            </a:pPr>
            <a:r>
              <a:rPr lang="ru-RU" sz="2600" dirty="0">
                <a:latin typeface="Sitka Display" panose="02000505000000020004" pitchFamily="2" charset="0"/>
              </a:rPr>
              <a:t>Забытые имена</a:t>
            </a:r>
          </a:p>
          <a:p>
            <a:pPr marL="228600" indent="-228600">
              <a:buAutoNum type="arabicPeriod"/>
            </a:pPr>
            <a:r>
              <a:rPr lang="ru-RU" sz="2600" dirty="0">
                <a:latin typeface="Sitka Display" panose="02000505000000020004" pitchFamily="2" charset="0"/>
              </a:rPr>
              <a:t>Памяти священные страницы.. Наших земляков родные лица.</a:t>
            </a:r>
          </a:p>
          <a:p>
            <a:pPr marL="228600" indent="-228600">
              <a:buAutoNum type="arabicPeriod"/>
            </a:pPr>
            <a:r>
              <a:rPr lang="ru-RU" sz="2600" dirty="0">
                <a:latin typeface="Sitka Display" panose="02000505000000020004" pitchFamily="2" charset="0"/>
              </a:rPr>
              <a:t>Лидер пионерского движения.</a:t>
            </a:r>
          </a:p>
          <a:p>
            <a:pPr marL="228600" indent="-228600">
              <a:buAutoNum type="arabicPeriod"/>
            </a:pPr>
            <a:r>
              <a:rPr lang="be-BY" sz="2600" dirty="0">
                <a:latin typeface="Sitka Display" panose="02000505000000020004" pitchFamily="2" charset="0"/>
              </a:rPr>
              <a:t>Старонкі гісторыі у памятніках Гродна.</a:t>
            </a:r>
          </a:p>
          <a:p>
            <a:pPr marL="228600" indent="-228600">
              <a:buAutoNum type="arabicPeriod"/>
            </a:pPr>
            <a:r>
              <a:rPr lang="be-BY" sz="2600" dirty="0">
                <a:latin typeface="Sitka Display" panose="02000505000000020004" pitchFamily="2" charset="0"/>
              </a:rPr>
              <a:t>Новогоднее дефиле.</a:t>
            </a:r>
          </a:p>
          <a:p>
            <a:pPr marL="228600" indent="-228600">
              <a:buAutoNum type="arabicPeriod"/>
            </a:pPr>
            <a:r>
              <a:rPr lang="be-BY" sz="2600" dirty="0">
                <a:latin typeface="Sitka Display" panose="02000505000000020004" pitchFamily="2" charset="0"/>
              </a:rPr>
              <a:t>Праздник ёлочной игрушки.</a:t>
            </a:r>
          </a:p>
          <a:p>
            <a:pPr marL="228600" indent="-228600">
              <a:buAutoNum type="arabicPeriod"/>
            </a:pPr>
            <a:r>
              <a:rPr lang="be-BY" sz="2600" dirty="0">
                <a:latin typeface="Sitka Display" panose="02000505000000020004" pitchFamily="2" charset="0"/>
              </a:rPr>
              <a:t>Секреты бабушкиного сундучка.</a:t>
            </a:r>
          </a:p>
          <a:p>
            <a:pPr marL="228600" indent="-228600">
              <a:buAutoNum type="arabicPeriod"/>
            </a:pPr>
            <a:r>
              <a:rPr lang="be-BY" sz="2600" dirty="0">
                <a:latin typeface="Sitka Display" panose="02000505000000020004" pitchFamily="2" charset="0"/>
              </a:rPr>
              <a:t>Эшелон памяти.</a:t>
            </a:r>
          </a:p>
          <a:p>
            <a:pPr marL="228600" indent="-228600">
              <a:buAutoNum type="arabicPeriod"/>
            </a:pPr>
            <a:r>
              <a:rPr lang="be-BY" sz="2600" dirty="0">
                <a:latin typeface="Sitka Display" panose="02000505000000020004" pitchFamily="2" charset="0"/>
              </a:rPr>
              <a:t>Матулін падворак.</a:t>
            </a:r>
          </a:p>
          <a:p>
            <a:pPr marL="228600" indent="-228600">
              <a:buAutoNum type="arabicPeriod"/>
            </a:pPr>
            <a:r>
              <a:rPr lang="be-BY" sz="2600" dirty="0">
                <a:latin typeface="Sitka Display" panose="02000505000000020004" pitchFamily="2" charset="0"/>
              </a:rPr>
              <a:t>Онлайн проект «Ад вытокаў да будучыні».</a:t>
            </a:r>
            <a:endParaRPr lang="ru-RU" sz="2600" dirty="0">
              <a:latin typeface="Sitka Display" panose="02000505000000020004" pitchFamily="2" charset="0"/>
            </a:endParaRPr>
          </a:p>
          <a:p>
            <a:pPr marL="228600" indent="-228600">
              <a:buAutoNum type="arabicPeriod"/>
            </a:pPr>
            <a:endParaRPr lang="ru-RU" dirty="0"/>
          </a:p>
          <a:p>
            <a:pPr marL="228600" indent="-228600">
              <a:buAutoNum type="arabicPeriod"/>
            </a:pPr>
            <a:endParaRPr lang="ru-RU" dirty="0"/>
          </a:p>
          <a:p>
            <a:pPr marL="228600" indent="-228600">
              <a:buAutoNum type="arabicPeriod"/>
            </a:pPr>
            <a:endParaRPr lang="ru-RU" dirty="0"/>
          </a:p>
          <a:p>
            <a:pPr marL="228600" indent="-228600">
              <a:buAutoNum type="arabicPeriod"/>
            </a:pPr>
            <a:endParaRPr lang="ru-RU" dirty="0"/>
          </a:p>
          <a:p>
            <a:pPr marL="228600" indent="-228600">
              <a:buAutoNum type="arabicPeriod"/>
            </a:pPr>
            <a:endParaRPr lang="ru-RU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16"/>
          </p:nvPr>
        </p:nvPicPr>
        <p:blipFill>
          <a:blip r:embed="rId3"/>
          <a:srcRect l="15833" r="1583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Рисунок 14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 l="24729" r="247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Sitka Display" panose="02000505000000020004" pitchFamily="2" charset="0"/>
              </a:rPr>
              <a:t>Наш музей особенный, он посвящён женщине!</a:t>
            </a:r>
            <a:br>
              <a:rPr lang="ru-RU" i="1" dirty="0">
                <a:latin typeface="Sitka Display" panose="02000505000000020004" pitchFamily="2" charset="0"/>
              </a:rPr>
            </a:br>
            <a:r>
              <a:rPr lang="ru-RU" i="1" dirty="0">
                <a:latin typeface="Sitka Display" panose="02000505000000020004" pitchFamily="2" charset="0"/>
              </a:rPr>
              <a:t>Это дань Матери, Защитнице, Труженице и Мастерице.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2176" r="2176"/>
          <a:stretch>
            <a:fillRect/>
          </a:stretch>
        </p:blipFill>
        <p:spPr>
          <a:xfrm>
            <a:off x="1475656" y="591530"/>
            <a:ext cx="2736304" cy="392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latin typeface="Sitka Display" panose="02000505000000020004" pitchFamily="2" charset="0"/>
              </a:rPr>
              <a:t>История музея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354999"/>
            <a:ext cx="6983993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Подзаголовок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- один из воспитательных центров образовательного пространства гимназии, предоставляющий возможность изучать прошлое, ориентироваться в настоящем, определять направление в будущем, осознавать преемственность поколений.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музея «Женщины-матери» предшествовала большая поисковая и творческая работа гимназических детских и молодежных организаций,  родительской общественности, педагогического коллектива.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Спонсорскую помощь оказали общественная организация «Женсовет» Волковысского района, открытое акционерное общество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Беллакт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открытое акционерное общество «Волковысский мясокомбинат», открытое общественное объединение «Волковысский бизнес-центр».</a:t>
            </a:r>
          </a:p>
        </p:txBody>
      </p:sp>
    </p:spTree>
    <p:extLst>
      <p:ext uri="{BB962C8B-B14F-4D97-AF65-F5344CB8AC3E}">
        <p14:creationId xmlns:p14="http://schemas.microsoft.com/office/powerpoint/2010/main" val="34003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339501"/>
            <a:ext cx="3456383" cy="2124237"/>
          </a:xfrm>
        </p:spPr>
        <p:txBody>
          <a:bodyPr/>
          <a:lstStyle/>
          <a:p>
            <a:r>
              <a:rPr lang="ru-RU" dirty="0">
                <a:latin typeface="Book Antiqua" panose="02040602050305030304" pitchFamily="18" charset="0"/>
                <a:ea typeface="Batang" pitchFamily="18" charset="-127"/>
              </a:rPr>
              <a:t>Для успешного осуществления идеи создания музея был создан штаб «Поиск»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ru-RU" dirty="0"/>
              <a:t>Текст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r="7297"/>
          <a:stretch>
            <a:fillRect/>
          </a:stretch>
        </p:blipFill>
        <p:spPr bwMode="auto">
          <a:xfrm>
            <a:off x="1331640" y="14288"/>
            <a:ext cx="406903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108" y="2607754"/>
            <a:ext cx="1323810" cy="93333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70178"/>
            <a:ext cx="12128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47914"/>
            <a:ext cx="132238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1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latin typeface="Sitka Display" panose="02000505000000020004" pitchFamily="2" charset="0"/>
              </a:rPr>
              <a:t>Работа над экспозицией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354999"/>
            <a:ext cx="6983993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2463" y="1739686"/>
            <a:ext cx="71280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поисковой работы были собраны ценные воспоминания тех немногих женщин-ветеранов, которые ещё живы, или их родственников. Благодаря работе поискового сектора музей пополнился новыми экспонатами: личные вещи ветеранов, их награды.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собранным материалам сектором экспертов были определены названия разделов экспозиции: «Женщина и война», «Женщина-труженица», «Мать – весь мир», «Известные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волковычанки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«Женщина-мастерица», «Солдатские матери».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3478"/>
            <a:ext cx="7416824" cy="4953086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6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70215"/>
            <a:ext cx="7092788" cy="477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1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7" y="96448"/>
            <a:ext cx="7561709" cy="492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7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12" y="98427"/>
            <a:ext cx="7545280" cy="488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5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12761</TotalTime>
  <Words>555</Words>
  <Application>Microsoft Office PowerPoint</Application>
  <PresentationFormat>Экран (16:9)</PresentationFormat>
  <Paragraphs>72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Batang</vt:lpstr>
      <vt:lpstr>Arial</vt:lpstr>
      <vt:lpstr>Book Antiqua</vt:lpstr>
      <vt:lpstr>Calibri</vt:lpstr>
      <vt:lpstr>Sitka Display</vt:lpstr>
      <vt:lpstr>Times New Roman</vt:lpstr>
      <vt:lpstr>Тема Office</vt:lpstr>
      <vt:lpstr>Исследовательская деятельность музея «Женщины – Матери», как ключевой ресурс развития воспитательного пространства гимназии</vt:lpstr>
      <vt:lpstr>Наш музей особенный, он посвящён женщине! Это дань Матери, Защитнице, Труженице и Мастерице.</vt:lpstr>
      <vt:lpstr>История музея</vt:lpstr>
      <vt:lpstr>Для успешного осуществления идеи создания музея был создан штаб «Поиск»</vt:lpstr>
      <vt:lpstr>Работа над экспозицией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 раздела</vt:lpstr>
      <vt:lpstr>Торжественное открытие музея состоялось 30 апреля 2010 года, на  мероприятие были приглашены ветераны Великой Отечественной и члены их семей, ветераны – участники событий в Афганистане, другие уважаемые гости.</vt:lpstr>
      <vt:lpstr>Открытие музея прошло в атмосфере доброты, тепла и оптимистичных планов. </vt:lpstr>
      <vt:lpstr>Направления работы</vt:lpstr>
      <vt:lpstr>Поисково – исследовательская деятельность</vt:lpstr>
      <vt:lpstr>Презентация PowerPoint</vt:lpstr>
      <vt:lpstr>Мы рады гостям из ближнего и дальнего зарубежья, мы рады Всем!</vt:lpstr>
      <vt:lpstr>О значимости музея свидетельствуют записи в книге отзывов: </vt:lpstr>
      <vt:lpstr>Наши проекты: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admin</cp:lastModifiedBy>
  <cp:revision>323</cp:revision>
  <cp:lastPrinted>2017-03-30T08:39:18Z</cp:lastPrinted>
  <dcterms:created xsi:type="dcterms:W3CDTF">2017-03-23T13:26:11Z</dcterms:created>
  <dcterms:modified xsi:type="dcterms:W3CDTF">2021-03-22T12:30:21Z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